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3030200" cy="9750425"/>
  <p:notesSz cx="6858000" cy="9144000"/>
  <p:custDataLst>
    <p:tags r:id="rId12"/>
  </p:custDataLst>
  <p:defaultTextStyle>
    <a:defPPr>
      <a:defRPr lang="en-US"/>
    </a:defPPr>
    <a:lvl1pPr marL="0" algn="l" defTabSz="1301244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0622" algn="l" defTabSz="1301244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1244" algn="l" defTabSz="1301244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1867" algn="l" defTabSz="1301244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02489" algn="l" defTabSz="1301244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53111" algn="l" defTabSz="1301244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03738" algn="l" defTabSz="1301244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54355" algn="l" defTabSz="1301244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04981" algn="l" defTabSz="1301244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B7FFD330-5A3E-4ADF-A13C-58D27799B080}">
          <p14:sldIdLst>
            <p14:sldId id="256"/>
            <p14:sldId id="257"/>
          </p14:sldIdLst>
        </p14:section>
        <p14:section name="информация" id="{58659FA2-921F-4AD6-BB0D-D38C5AA61E35}">
          <p14:sldIdLst>
            <p14:sldId id="258"/>
            <p14:sldId id="259"/>
            <p14:sldId id="260"/>
            <p14:sldId id="261"/>
          </p14:sldIdLst>
        </p14:section>
        <p14:section name="аналитика" id="{D1DFBA4B-30D5-4CCC-955E-4CD0F9DED184}">
          <p14:sldIdLst>
            <p14:sldId id="262"/>
            <p14:sldId id="263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CF4C7"/>
    <a:srgbClr val="FDF9E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28" autoAdjust="0"/>
    <p:restoredTop sz="94650" autoAdjust="0"/>
  </p:normalViewPr>
  <p:slideViewPr>
    <p:cSldViewPr>
      <p:cViewPr>
        <p:scale>
          <a:sx n="70" d="100"/>
          <a:sy n="70" d="100"/>
        </p:scale>
        <p:origin x="-282" y="-450"/>
      </p:cViewPr>
      <p:guideLst>
        <p:guide orient="horz" pos="3071"/>
        <p:guide pos="41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078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FF14C-6293-4A4C-8970-9F5A369F178E}" type="datetimeFigureOut">
              <a:rPr lang="ru-RU" smtClean="0"/>
              <a:pPr/>
              <a:t>25.11.2010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85800"/>
            <a:ext cx="4581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E86FD8-F3CB-48CB-8B3A-048EAF8835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386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124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0622" algn="l" defTabSz="130124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1244" algn="l" defTabSz="130124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51867" algn="l" defTabSz="130124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02489" algn="l" defTabSz="130124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53111" algn="l" defTabSz="130124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03738" algn="l" defTabSz="130124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54355" algn="l" defTabSz="130124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04981" algn="l" defTabSz="130124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8238" y="685800"/>
            <a:ext cx="45815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86FD8-F3CB-48CB-8B3A-048EAF8835E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3185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8238" y="685800"/>
            <a:ext cx="45815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86FD8-F3CB-48CB-8B3A-048EAF8835E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8397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6756387"/>
            <a:ext cx="13030200" cy="300412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130123" tIns="65061" rIns="130123" bIns="65061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8700385" y="0"/>
            <a:ext cx="4329827" cy="9750425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130123" tIns="65061" rIns="130123" bIns="65061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11416" y="4745207"/>
            <a:ext cx="9234068" cy="3271809"/>
          </a:xfrm>
        </p:spPr>
        <p:txBody>
          <a:bodyPr rIns="65061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17096" y="2196351"/>
            <a:ext cx="9234068" cy="2491775"/>
          </a:xfrm>
        </p:spPr>
        <p:txBody>
          <a:bodyPr tIns="0" rIns="65061" bIns="0" anchor="b">
            <a:normAutofit/>
          </a:bodyPr>
          <a:lstStyle>
            <a:lvl1pPr marL="0" indent="0" algn="r">
              <a:buNone/>
              <a:defRPr sz="2800">
                <a:solidFill>
                  <a:schemeClr val="tx1"/>
                </a:solidFill>
                <a:effectLst/>
              </a:defRPr>
            </a:lvl1pPr>
            <a:lvl2pPr marL="650622" indent="0" algn="ctr">
              <a:buNone/>
            </a:lvl2pPr>
            <a:lvl3pPr marL="1301244" indent="0" algn="ctr">
              <a:buNone/>
            </a:lvl3pPr>
            <a:lvl4pPr marL="1951867" indent="0" algn="ctr">
              <a:buNone/>
            </a:lvl4pPr>
            <a:lvl5pPr marL="2602489" indent="0" algn="ctr">
              <a:buNone/>
            </a:lvl5pPr>
            <a:lvl6pPr marL="3253111" indent="0" algn="ctr">
              <a:buNone/>
            </a:lvl6pPr>
            <a:lvl7pPr marL="3903738" indent="0" algn="ctr">
              <a:buNone/>
            </a:lvl7pPr>
            <a:lvl8pPr marL="4554355" indent="0" algn="ctr">
              <a:buNone/>
            </a:lvl8pPr>
            <a:lvl9pPr marL="5204981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11/25/2010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11/25/2010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446895" y="390471"/>
            <a:ext cx="2931795" cy="831946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1510" y="390471"/>
            <a:ext cx="8578215" cy="83194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11/25/2010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11/25/2010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6756387"/>
            <a:ext cx="13030200" cy="300412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130123" tIns="65061" rIns="130123" bIns="65061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8700385" y="0"/>
            <a:ext cx="4329827" cy="9750425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130123" tIns="65061" rIns="130123" bIns="65061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7265" y="5095362"/>
            <a:ext cx="9446895" cy="2596649"/>
          </a:xfrm>
        </p:spPr>
        <p:txBody>
          <a:bodyPr tIns="0" bIns="0" anchor="t"/>
          <a:lstStyle>
            <a:lvl1pPr algn="l">
              <a:buNone/>
              <a:defRPr sz="60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7265" y="3534209"/>
            <a:ext cx="9446895" cy="1516574"/>
          </a:xfrm>
        </p:spPr>
        <p:txBody>
          <a:bodyPr lIns="65061" tIns="0" rIns="65061" bIns="0" anchor="b"/>
          <a:lstStyle>
            <a:lvl1pPr marL="0" indent="0" algn="l">
              <a:buNone/>
              <a:defRPr sz="2800">
                <a:solidFill>
                  <a:schemeClr val="tx1"/>
                </a:solidFill>
                <a:effectLst/>
              </a:defRPr>
            </a:lvl1pPr>
            <a:lvl2pPr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11/25/2010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510" y="390470"/>
            <a:ext cx="10641330" cy="1625071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51510" y="2275101"/>
            <a:ext cx="5212080" cy="6434830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80760" y="2275101"/>
            <a:ext cx="5212080" cy="6434830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11/25/2010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510" y="388214"/>
            <a:ext cx="11727180" cy="1625071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1510" y="7800340"/>
            <a:ext cx="5757268" cy="1191719"/>
          </a:xfrm>
        </p:spPr>
        <p:txBody>
          <a:bodyPr anchor="t"/>
          <a:lstStyle>
            <a:lvl1pPr marL="0" indent="0">
              <a:buNone/>
              <a:defRPr sz="3400" b="1">
                <a:solidFill>
                  <a:schemeClr val="accent1"/>
                </a:solidFill>
              </a:defRPr>
            </a:lvl1pPr>
            <a:lvl2pPr>
              <a:buNone/>
              <a:defRPr sz="28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619173" y="7800340"/>
            <a:ext cx="5759529" cy="1191719"/>
          </a:xfrm>
        </p:spPr>
        <p:txBody>
          <a:bodyPr anchor="t"/>
          <a:lstStyle>
            <a:lvl1pPr marL="0" indent="0">
              <a:buNone/>
              <a:defRPr sz="3400" b="1">
                <a:solidFill>
                  <a:schemeClr val="accent1"/>
                </a:solidFill>
              </a:defRPr>
            </a:lvl1pPr>
            <a:lvl2pPr>
              <a:buNone/>
              <a:defRPr sz="28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51510" y="2156687"/>
            <a:ext cx="5757268" cy="56042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619173" y="2156687"/>
            <a:ext cx="5759529" cy="56042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11/25/2010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510" y="390017"/>
            <a:ext cx="10645673" cy="1625071"/>
          </a:xfrm>
        </p:spPr>
        <p:txBody>
          <a:bodyPr anchor="ctr"/>
          <a:lstStyle>
            <a:lvl1pPr algn="l">
              <a:defRPr sz="65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11/25/2010</a:t>
            </a:fld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11/25/2010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510" y="1685545"/>
            <a:ext cx="4560570" cy="1038241"/>
          </a:xfrm>
        </p:spPr>
        <p:txBody>
          <a:bodyPr tIns="0" bIns="0" anchor="t"/>
          <a:lstStyle>
            <a:lvl1pPr algn="l">
              <a:buNone/>
              <a:defRPr sz="26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51510" y="304859"/>
            <a:ext cx="3909060" cy="1300057"/>
          </a:xfrm>
        </p:spPr>
        <p:txBody>
          <a:bodyPr lIns="65061" tIns="0" rIns="65061" bIns="0" anchor="b"/>
          <a:lstStyle>
            <a:lvl1pPr marL="0" indent="0" algn="l">
              <a:buNone/>
              <a:defRPr sz="2000"/>
            </a:lvl1pPr>
            <a:lvl2pPr>
              <a:buNone/>
              <a:defRPr sz="1700"/>
            </a:lvl2pPr>
            <a:lvl3pPr>
              <a:buNone/>
              <a:defRPr sz="1400"/>
            </a:lvl3pPr>
            <a:lvl4pPr>
              <a:buNone/>
              <a:defRPr sz="1300"/>
            </a:lvl4pPr>
            <a:lvl5pPr>
              <a:buNone/>
              <a:defRPr sz="13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51510" y="2816789"/>
            <a:ext cx="10098405" cy="5416903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11/25/2010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622938" y="9130631"/>
            <a:ext cx="1085850" cy="519120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8343" y="2425109"/>
            <a:ext cx="4351762" cy="1782613"/>
          </a:xfrm>
        </p:spPr>
        <p:txBody>
          <a:bodyPr anchor="b"/>
          <a:lstStyle>
            <a:lvl1pPr algn="l">
              <a:buNone/>
              <a:defRPr sz="31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18520" y="1450062"/>
            <a:ext cx="5863590" cy="5850255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46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18346" y="4263522"/>
            <a:ext cx="4351759" cy="3786832"/>
          </a:xfrm>
        </p:spPr>
        <p:txBody>
          <a:bodyPr lIns="65061" rIns="65061"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700"/>
            </a:lvl2pPr>
            <a:lvl3pPr>
              <a:buFontTx/>
              <a:buNone/>
              <a:defRPr sz="1400"/>
            </a:lvl3pPr>
            <a:lvl4pPr>
              <a:buFontTx/>
              <a:buNone/>
              <a:defRPr sz="1300"/>
            </a:lvl4pPr>
            <a:lvl5pPr>
              <a:buFontTx/>
              <a:buNone/>
              <a:defRPr sz="13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51510" y="9130631"/>
            <a:ext cx="3040380" cy="519120"/>
          </a:xfrm>
        </p:spPr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11/25/2010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6756387"/>
            <a:ext cx="13030200" cy="300412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130123" tIns="65061" rIns="130123" bIns="65061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10424160" y="0"/>
            <a:ext cx="2606040" cy="9750425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130123" tIns="65061" rIns="130123" bIns="65061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51510" y="390470"/>
            <a:ext cx="10641330" cy="1625071"/>
          </a:xfrm>
          <a:prstGeom prst="rect">
            <a:avLst/>
          </a:prstGeom>
        </p:spPr>
        <p:txBody>
          <a:bodyPr vert="horz" lIns="65061" tIns="65061" rIns="65061" bIns="65061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51510" y="2275101"/>
            <a:ext cx="10641330" cy="6434830"/>
          </a:xfrm>
          <a:prstGeom prst="rect">
            <a:avLst/>
          </a:prstGeom>
        </p:spPr>
        <p:txBody>
          <a:bodyPr vert="horz" lIns="130123" tIns="65061" rIns="130123" bIns="65061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51510" y="9130631"/>
            <a:ext cx="3040380" cy="519120"/>
          </a:xfrm>
          <a:prstGeom prst="rect">
            <a:avLst/>
          </a:prstGeom>
        </p:spPr>
        <p:txBody>
          <a:bodyPr vert="horz" lIns="130123" tIns="65061" rIns="130123" bIns="0" anchor="b"/>
          <a:lstStyle>
            <a:lvl1pPr algn="l" eaLnBrk="1" latinLnBrk="0" hangingPunct="1">
              <a:defRPr kumimoji="0"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11/25/2010</a:t>
            </a:fld>
            <a:endParaRPr lang="en-US" sz="14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451985" y="9130631"/>
            <a:ext cx="4126230" cy="519120"/>
          </a:xfrm>
          <a:prstGeom prst="rect">
            <a:avLst/>
          </a:prstGeom>
        </p:spPr>
        <p:txBody>
          <a:bodyPr vert="horz" lIns="0" tIns="65061" rIns="0" bIns="0" anchor="b"/>
          <a:lstStyle>
            <a:lvl1pPr algn="ctr" eaLnBrk="1" latinLnBrk="0" hangingPunct="1">
              <a:defRPr kumimoji="0"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4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1618595" y="9130631"/>
            <a:ext cx="1085850" cy="51912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sz="14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6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98573" indent="-546523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27983" indent="-390375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431370" indent="-364350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1744" indent="-33832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121030" indent="-260247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420316" indent="-260247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32617" indent="-260247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044914" indent="-260247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7" indent="-260247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506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012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5186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6024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5311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9037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5543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2049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400" dirty="0" smtClean="0">
                <a:effectLst/>
              </a:rPr>
              <a:t>Экспертная система - задачи и функции. Обзорная экскурсия.</a:t>
            </a:r>
            <a:endParaRPr lang="ru-RU" sz="3400" dirty="0"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13097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52051" indent="0">
              <a:lnSpc>
                <a:spcPct val="150000"/>
              </a:lnSpc>
              <a:buClr>
                <a:srgbClr val="FF9900"/>
              </a:buClr>
              <a:buSzPct val="100000"/>
              <a:buNone/>
            </a:pPr>
            <a:r>
              <a:rPr lang="ru-RU" dirty="0" smtClean="0">
                <a:cs typeface="Calibri" pitchFamily="34" charset="0"/>
              </a:rPr>
              <a:t>информация и аналитика</a:t>
            </a:r>
          </a:p>
          <a:p>
            <a:pPr marL="52051" indent="0">
              <a:lnSpc>
                <a:spcPct val="150000"/>
              </a:lnSpc>
              <a:buClr>
                <a:srgbClr val="FF9900"/>
              </a:buClr>
              <a:buSzPct val="100000"/>
              <a:buNone/>
            </a:pPr>
            <a:r>
              <a:rPr lang="ru-RU" dirty="0" smtClean="0">
                <a:cs typeface="Calibri" pitchFamily="34" charset="0"/>
              </a:rPr>
              <a:t>поддержка принятия решений</a:t>
            </a:r>
          </a:p>
          <a:p>
            <a:pPr marL="52051" indent="0">
              <a:lnSpc>
                <a:spcPct val="150000"/>
              </a:lnSpc>
              <a:buClr>
                <a:srgbClr val="FF9900"/>
              </a:buClr>
              <a:buSzPct val="100000"/>
              <a:buNone/>
            </a:pPr>
            <a:r>
              <a:rPr lang="ru-RU" dirty="0">
                <a:cs typeface="Calibri" pitchFamily="34" charset="0"/>
              </a:rPr>
              <a:t>э</a:t>
            </a:r>
            <a:r>
              <a:rPr lang="ru-RU" dirty="0" smtClean="0">
                <a:cs typeface="Calibri" pitchFamily="34" charset="0"/>
              </a:rPr>
              <a:t>кспертная система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84530" y="3071705"/>
            <a:ext cx="7182798" cy="3071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123" tIns="65061" rIns="130123" bIns="65061" rtlCol="0" anchor="ctr"/>
          <a:lstStyle/>
          <a:p>
            <a:r>
              <a:rPr lang="ru-RU" sz="1400" dirty="0" smtClean="0">
                <a:solidFill>
                  <a:srgbClr val="FF9900"/>
                </a:solidFill>
                <a:cs typeface="Calibri" pitchFamily="34" charset="0"/>
              </a:rPr>
              <a:t>Библиотека </a:t>
            </a:r>
            <a:r>
              <a:rPr lang="ru-RU" sz="1400" dirty="0">
                <a:solidFill>
                  <a:srgbClr val="FF9900"/>
                </a:solidFill>
                <a:cs typeface="Calibri" pitchFamily="34" charset="0"/>
              </a:rPr>
              <a:t>документов, тематический поиск, отчётные </a:t>
            </a:r>
            <a:r>
              <a:rPr lang="ru-RU" sz="1400" dirty="0" smtClean="0">
                <a:solidFill>
                  <a:srgbClr val="FF9900"/>
                </a:solidFill>
                <a:cs typeface="Calibri" pitchFamily="34" charset="0"/>
              </a:rPr>
              <a:t>материалы</a:t>
            </a:r>
            <a:endParaRPr lang="ru-RU" sz="1400" dirty="0">
              <a:solidFill>
                <a:srgbClr val="FF9900"/>
              </a:solidFill>
              <a:cs typeface="Calibri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510" y="390470"/>
            <a:ext cx="12020274" cy="1625071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6EA0B0">
                        <a:tint val="63000"/>
                        <a:satMod val="255000"/>
                      </a:srgbClr>
                    </a:gs>
                    <a:gs pos="9000">
                      <a:srgbClr val="6EA0B0">
                        <a:tint val="63000"/>
                        <a:satMod val="255000"/>
                      </a:srgbClr>
                    </a:gs>
                    <a:gs pos="53000">
                      <a:srgbClr val="6EA0B0">
                        <a:shade val="60000"/>
                        <a:satMod val="100000"/>
                      </a:srgbClr>
                    </a:gs>
                    <a:gs pos="90000">
                      <a:srgbClr val="6EA0B0">
                        <a:tint val="63000"/>
                        <a:satMod val="255000"/>
                      </a:srgbClr>
                    </a:gs>
                    <a:gs pos="100000">
                      <a:srgbClr val="6EA0B0">
                        <a:tint val="63000"/>
                        <a:satMod val="255000"/>
                      </a:srgbClr>
                    </a:gs>
                  </a:gsLst>
                  <a:lin ang="5400000"/>
                </a:gradFill>
              </a:rPr>
              <a:t>Краткое содержание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31094" y="4227140"/>
            <a:ext cx="5746238" cy="3071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123" tIns="65061" rIns="130123" bIns="65061" rtlCol="0" anchor="ctr"/>
          <a:lstStyle/>
          <a:p>
            <a:r>
              <a:rPr lang="ru-RU" sz="1400" dirty="0" smtClean="0">
                <a:solidFill>
                  <a:srgbClr val="FF9900"/>
                </a:solidFill>
                <a:cs typeface="Calibri" pitchFamily="34" charset="0"/>
              </a:rPr>
              <a:t>Рабочие группы и </a:t>
            </a:r>
            <a:r>
              <a:rPr lang="ru-RU" sz="1400" dirty="0">
                <a:solidFill>
                  <a:srgbClr val="FF9900"/>
                </a:solidFill>
                <a:cs typeface="Calibri" pitchFamily="34" charset="0"/>
              </a:rPr>
              <a:t>результаты </a:t>
            </a:r>
            <a:r>
              <a:rPr lang="ru-RU" sz="1400" dirty="0" smtClean="0">
                <a:solidFill>
                  <a:srgbClr val="FF9900"/>
                </a:solidFill>
                <a:cs typeface="Calibri" pitchFamily="34" charset="0"/>
              </a:rPr>
              <a:t>их работы</a:t>
            </a:r>
            <a:endParaRPr lang="ru-RU" sz="1400" dirty="0">
              <a:solidFill>
                <a:srgbClr val="FF9900"/>
              </a:solidFill>
              <a:cs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31094" y="5379268"/>
            <a:ext cx="5746238" cy="3071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123" tIns="65061" rIns="130123" bIns="65061" rtlCol="0" anchor="ctr"/>
          <a:lstStyle/>
          <a:p>
            <a:r>
              <a:rPr lang="ru-RU" sz="1400" dirty="0" smtClean="0">
                <a:solidFill>
                  <a:srgbClr val="FF9900"/>
                </a:solidFill>
                <a:cs typeface="Calibri" pitchFamily="34" charset="0"/>
              </a:rPr>
              <a:t>Профили, блоги, приглашения</a:t>
            </a:r>
            <a:endParaRPr lang="ru-RU" sz="1400" dirty="0">
              <a:solidFill>
                <a:srgbClr val="FF9900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863455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672" y="178800"/>
            <a:ext cx="10641330" cy="1625071"/>
          </a:xfrm>
        </p:spPr>
        <p:txBody>
          <a:bodyPr/>
          <a:lstStyle/>
          <a:p>
            <a:pPr marL="52051">
              <a:lnSpc>
                <a:spcPct val="150000"/>
              </a:lnSpc>
            </a:pPr>
            <a:r>
              <a:rPr lang="ru-RU" dirty="0" smtClean="0">
                <a:cs typeface="Calibri" pitchFamily="34" charset="0"/>
              </a:rPr>
              <a:t>информация и аналитика</a:t>
            </a:r>
            <a:endParaRPr lang="ru-RU" dirty="0"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92912" y="1387448"/>
            <a:ext cx="8340303" cy="3071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123" tIns="65061" rIns="130123" bIns="65061" rtlCol="0" anchor="ctr"/>
          <a:lstStyle/>
          <a:p>
            <a:r>
              <a:rPr lang="ru-RU" sz="2000" dirty="0">
                <a:solidFill>
                  <a:srgbClr val="FF9900"/>
                </a:solidFill>
                <a:cs typeface="Calibri" pitchFamily="34" charset="0"/>
              </a:rPr>
              <a:t>библиотека документов</a:t>
            </a:r>
          </a:p>
        </p:txBody>
      </p:sp>
      <p:pic>
        <p:nvPicPr>
          <p:cNvPr id="1029" name="Рисунок 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clrChange>
              <a:clrFrom>
                <a:srgbClr val="728090"/>
              </a:clrFrom>
              <a:clrTo>
                <a:srgbClr val="72809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359" b="18951"/>
          <a:stretch/>
        </p:blipFill>
        <p:spPr bwMode="auto">
          <a:xfrm>
            <a:off x="1345484" y="1803871"/>
            <a:ext cx="10676535" cy="7946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58416" y="1803871"/>
            <a:ext cx="1026114" cy="7166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30123" tIns="65061" rIns="130123" bIns="65061" rtlCol="0" anchor="ctr"/>
          <a:lstStyle/>
          <a:p>
            <a:pPr algn="ctr"/>
            <a:r>
              <a:rPr lang="ru-RU" sz="4000" dirty="0">
                <a:solidFill>
                  <a:srgbClr val="FF9900"/>
                </a:solidFill>
                <a:latin typeface="+mj-lt"/>
              </a:rPr>
              <a:t>КЛАССИФИКАТОР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2671784" y="1847249"/>
            <a:ext cx="358416" cy="7166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30123" tIns="65061" rIns="130123" bIns="65061" rtlCol="0" anchor="ctr"/>
          <a:lstStyle/>
          <a:p>
            <a:pPr algn="ctr"/>
            <a:r>
              <a:rPr lang="ru-RU" sz="1700" dirty="0">
                <a:solidFill>
                  <a:srgbClr val="FF9900"/>
                </a:solidFill>
                <a:latin typeface="+mj-lt"/>
              </a:rPr>
              <a:t>ПАПКИ ↓</a:t>
            </a:r>
          </a:p>
        </p:txBody>
      </p:sp>
    </p:spTree>
    <p:extLst>
      <p:ext uri="{BB962C8B-B14F-4D97-AF65-F5344CB8AC3E}">
        <p14:creationId xmlns="" xmlns:p14="http://schemas.microsoft.com/office/powerpoint/2010/main" val="3172247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416" y="192378"/>
            <a:ext cx="10641330" cy="1625071"/>
          </a:xfrm>
        </p:spPr>
        <p:txBody>
          <a:bodyPr/>
          <a:lstStyle/>
          <a:p>
            <a:pPr marL="52051">
              <a:lnSpc>
                <a:spcPct val="150000"/>
              </a:lnSpc>
            </a:pPr>
            <a:r>
              <a:rPr lang="ru-RU" dirty="0" smtClean="0">
                <a:cs typeface="Calibri" pitchFamily="34" charset="0"/>
              </a:rPr>
              <a:t>информация и аналитика</a:t>
            </a:r>
            <a:endParaRPr lang="ru-RU" dirty="0"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92912" y="1387448"/>
            <a:ext cx="8340303" cy="3071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123" tIns="65061" rIns="130123" bIns="65061" rtlCol="0" anchor="ctr"/>
          <a:lstStyle/>
          <a:p>
            <a:r>
              <a:rPr lang="ru-RU" sz="2000" dirty="0">
                <a:solidFill>
                  <a:srgbClr val="FF9900"/>
                </a:solidFill>
                <a:cs typeface="Calibri" pitchFamily="34" charset="0"/>
              </a:rPr>
              <a:t>библиотека документов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8416" y="1803871"/>
            <a:ext cx="1026114" cy="7166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30123" tIns="65061" rIns="130123" bIns="65061" rtlCol="0" anchor="ctr"/>
          <a:lstStyle/>
          <a:p>
            <a:pPr algn="ctr"/>
            <a:r>
              <a:rPr lang="ru-RU" sz="4000" dirty="0">
                <a:solidFill>
                  <a:srgbClr val="FF9900"/>
                </a:solidFill>
                <a:latin typeface="+mj-lt"/>
              </a:rPr>
              <a:t>ПАПКИ</a:t>
            </a: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6233688" y="-3388230"/>
            <a:ext cx="357601" cy="71827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30123" tIns="65061" rIns="130123" bIns="65061" rtlCol="0" anchor="ctr"/>
          <a:lstStyle/>
          <a:p>
            <a:pPr algn="ctr"/>
            <a:r>
              <a:rPr lang="ru-RU" sz="1700" dirty="0">
                <a:solidFill>
                  <a:srgbClr val="FF9900"/>
                </a:solidFill>
                <a:latin typeface="+mj-lt"/>
              </a:rPr>
              <a:t>ТЕМАТИЧЕСКИЙ ПОИСК ↑</a:t>
            </a:r>
          </a:p>
        </p:txBody>
      </p:sp>
      <p:pic>
        <p:nvPicPr>
          <p:cNvPr id="2050" name="Рисунок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clrChange>
              <a:clrFrom>
                <a:srgbClr val="728090"/>
              </a:clrFrom>
              <a:clrTo>
                <a:srgbClr val="72809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557" b="19393"/>
          <a:stretch/>
        </p:blipFill>
        <p:spPr bwMode="auto">
          <a:xfrm>
            <a:off x="1346993" y="1847249"/>
            <a:ext cx="10654832" cy="790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021975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06" y="227258"/>
            <a:ext cx="10641330" cy="1625071"/>
          </a:xfrm>
        </p:spPr>
        <p:txBody>
          <a:bodyPr/>
          <a:lstStyle/>
          <a:p>
            <a:pPr marL="52051">
              <a:lnSpc>
                <a:spcPct val="150000"/>
              </a:lnSpc>
            </a:pPr>
            <a:r>
              <a:rPr lang="ru-RU" dirty="0" smtClean="0">
                <a:cs typeface="Calibri" pitchFamily="34" charset="0"/>
              </a:rPr>
              <a:t>информация и аналитика</a:t>
            </a:r>
            <a:endParaRPr lang="ru-RU" dirty="0"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92912" y="1387448"/>
            <a:ext cx="8340303" cy="3071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123" tIns="65061" rIns="130123" bIns="65061" rtlCol="0" anchor="ctr"/>
          <a:lstStyle/>
          <a:p>
            <a:r>
              <a:rPr lang="ru-RU" sz="2000" dirty="0">
                <a:solidFill>
                  <a:srgbClr val="FF9900"/>
                </a:solidFill>
                <a:cs typeface="Calibri" pitchFamily="34" charset="0"/>
              </a:rPr>
              <a:t>избранное интернета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8416" y="1803871"/>
            <a:ext cx="1026114" cy="7166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30123" tIns="65061" rIns="130123" bIns="65061" rtlCol="0" anchor="ctr"/>
          <a:lstStyle/>
          <a:p>
            <a:pPr algn="ctr"/>
            <a:r>
              <a:rPr lang="ru-RU" sz="4000" dirty="0">
                <a:solidFill>
                  <a:srgbClr val="FF9900"/>
                </a:solidFill>
                <a:latin typeface="+mj-lt"/>
              </a:rPr>
              <a:t>ТЕМАТИЧЕСКИЙ ПОИСК</a:t>
            </a: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6233688" y="-3388230"/>
            <a:ext cx="357601" cy="71827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30123" tIns="65061" rIns="130123" bIns="65061" rtlCol="0" anchor="ctr"/>
          <a:lstStyle/>
          <a:p>
            <a:pPr algn="ctr"/>
            <a:r>
              <a:rPr lang="ru-RU" sz="1700" dirty="0">
                <a:solidFill>
                  <a:srgbClr val="FF9900"/>
                </a:solidFill>
                <a:latin typeface="+mj-lt"/>
              </a:rPr>
              <a:t>ОТЧЁТНЫЕ МАТЕРИАЛЫ ↑</a:t>
            </a:r>
          </a:p>
        </p:txBody>
      </p:sp>
      <p:pic>
        <p:nvPicPr>
          <p:cNvPr id="3078" name="Рисунок 6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7103"/>
          <a:stretch/>
        </p:blipFill>
        <p:spPr bwMode="auto">
          <a:xfrm>
            <a:off x="1384530" y="1679991"/>
            <a:ext cx="10641330" cy="8055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Блок-схема: объединение 18"/>
          <p:cNvSpPr/>
          <p:nvPr/>
        </p:nvSpPr>
        <p:spPr>
          <a:xfrm>
            <a:off x="4554435" y="1210461"/>
            <a:ext cx="8117357" cy="184833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1368 w 11368"/>
              <a:gd name="connsiteY0" fmla="*/ 0 h 8377"/>
              <a:gd name="connsiteX1" fmla="*/ 11368 w 11368"/>
              <a:gd name="connsiteY1" fmla="*/ 0 h 8377"/>
              <a:gd name="connsiteX2" fmla="*/ 0 w 11368"/>
              <a:gd name="connsiteY2" fmla="*/ 8377 h 8377"/>
              <a:gd name="connsiteX3" fmla="*/ 1368 w 11368"/>
              <a:gd name="connsiteY3" fmla="*/ 0 h 8377"/>
              <a:gd name="connsiteX0" fmla="*/ 1203 w 10042"/>
              <a:gd name="connsiteY0" fmla="*/ 36 h 10036"/>
              <a:gd name="connsiteX1" fmla="*/ 10042 w 10042"/>
              <a:gd name="connsiteY1" fmla="*/ 0 h 10036"/>
              <a:gd name="connsiteX2" fmla="*/ 0 w 10042"/>
              <a:gd name="connsiteY2" fmla="*/ 10036 h 10036"/>
              <a:gd name="connsiteX3" fmla="*/ 1203 w 10042"/>
              <a:gd name="connsiteY3" fmla="*/ 36 h 10036"/>
              <a:gd name="connsiteX0" fmla="*/ 1178 w 10017"/>
              <a:gd name="connsiteY0" fmla="*/ 36 h 9677"/>
              <a:gd name="connsiteX1" fmla="*/ 10017 w 10017"/>
              <a:gd name="connsiteY1" fmla="*/ 0 h 9677"/>
              <a:gd name="connsiteX2" fmla="*/ 0 w 10017"/>
              <a:gd name="connsiteY2" fmla="*/ 9677 h 9677"/>
              <a:gd name="connsiteX3" fmla="*/ 1178 w 10017"/>
              <a:gd name="connsiteY3" fmla="*/ 36 h 9677"/>
              <a:gd name="connsiteX0" fmla="*/ 1151 w 10000"/>
              <a:gd name="connsiteY0" fmla="*/ 0 h 12244"/>
              <a:gd name="connsiteX1" fmla="*/ 10000 w 10000"/>
              <a:gd name="connsiteY1" fmla="*/ 2244 h 12244"/>
              <a:gd name="connsiteX2" fmla="*/ 0 w 10000"/>
              <a:gd name="connsiteY2" fmla="*/ 12244 h 12244"/>
              <a:gd name="connsiteX3" fmla="*/ 1151 w 10000"/>
              <a:gd name="connsiteY3" fmla="*/ 0 h 12244"/>
              <a:gd name="connsiteX0" fmla="*/ 1151 w 10013"/>
              <a:gd name="connsiteY0" fmla="*/ 0 h 12244"/>
              <a:gd name="connsiteX1" fmla="*/ 10013 w 10013"/>
              <a:gd name="connsiteY1" fmla="*/ 74 h 12244"/>
              <a:gd name="connsiteX2" fmla="*/ 0 w 10013"/>
              <a:gd name="connsiteY2" fmla="*/ 12244 h 12244"/>
              <a:gd name="connsiteX3" fmla="*/ 1151 w 10013"/>
              <a:gd name="connsiteY3" fmla="*/ 0 h 12244"/>
              <a:gd name="connsiteX0" fmla="*/ 1151 w 9988"/>
              <a:gd name="connsiteY0" fmla="*/ 0 h 12244"/>
              <a:gd name="connsiteX1" fmla="*/ 9988 w 9988"/>
              <a:gd name="connsiteY1" fmla="*/ 2244 h 12244"/>
              <a:gd name="connsiteX2" fmla="*/ 0 w 9988"/>
              <a:gd name="connsiteY2" fmla="*/ 12244 h 12244"/>
              <a:gd name="connsiteX3" fmla="*/ 1151 w 9988"/>
              <a:gd name="connsiteY3" fmla="*/ 0 h 12244"/>
              <a:gd name="connsiteX0" fmla="*/ 1152 w 9962"/>
              <a:gd name="connsiteY0" fmla="*/ 0 h 10000"/>
              <a:gd name="connsiteX1" fmla="*/ 9962 w 9962"/>
              <a:gd name="connsiteY1" fmla="*/ 1924 h 10000"/>
              <a:gd name="connsiteX2" fmla="*/ 0 w 9962"/>
              <a:gd name="connsiteY2" fmla="*/ 10000 h 10000"/>
              <a:gd name="connsiteX3" fmla="*/ 1152 w 9962"/>
              <a:gd name="connsiteY3" fmla="*/ 0 h 10000"/>
              <a:gd name="connsiteX0" fmla="*/ 1156 w 10000"/>
              <a:gd name="connsiteY0" fmla="*/ 0 h 8166"/>
              <a:gd name="connsiteX1" fmla="*/ 10000 w 10000"/>
              <a:gd name="connsiteY1" fmla="*/ 90 h 8166"/>
              <a:gd name="connsiteX2" fmla="*/ 0 w 10000"/>
              <a:gd name="connsiteY2" fmla="*/ 8166 h 8166"/>
              <a:gd name="connsiteX3" fmla="*/ 1156 w 10000"/>
              <a:gd name="connsiteY3" fmla="*/ 0 h 8166"/>
              <a:gd name="connsiteX0" fmla="*/ 1145 w 10000"/>
              <a:gd name="connsiteY0" fmla="*/ 11 h 9890"/>
              <a:gd name="connsiteX1" fmla="*/ 10000 w 10000"/>
              <a:gd name="connsiteY1" fmla="*/ 0 h 9890"/>
              <a:gd name="connsiteX2" fmla="*/ 0 w 10000"/>
              <a:gd name="connsiteY2" fmla="*/ 9890 h 9890"/>
              <a:gd name="connsiteX3" fmla="*/ 1145 w 10000"/>
              <a:gd name="connsiteY3" fmla="*/ 11 h 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890">
                <a:moveTo>
                  <a:pt x="1145" y="11"/>
                </a:moveTo>
                <a:lnTo>
                  <a:pt x="10000" y="0"/>
                </a:lnTo>
                <a:lnTo>
                  <a:pt x="0" y="9890"/>
                </a:lnTo>
                <a:lnTo>
                  <a:pt x="1145" y="11"/>
                </a:lnTo>
                <a:close/>
              </a:path>
            </a:pathLst>
          </a:custGeom>
          <a:solidFill>
            <a:srgbClr val="FCF4C7">
              <a:alpha val="50196"/>
            </a:srgbClr>
          </a:solidFill>
          <a:ln w="3175">
            <a:solidFill>
              <a:srgbClr val="FDF9E3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123" tIns="65061" rIns="130123" bIns="65061" rtlCol="0" anchor="ctr"/>
          <a:lstStyle/>
          <a:p>
            <a:pPr algn="ctr"/>
            <a:endParaRPr lang="ru-RU"/>
          </a:p>
        </p:txBody>
      </p:sp>
      <p:pic>
        <p:nvPicPr>
          <p:cNvPr id="3079" name="Рисунок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996" y="780091"/>
            <a:ext cx="7182797" cy="423195"/>
          </a:xfrm>
          <a:prstGeom prst="rect">
            <a:avLst/>
          </a:prstGeom>
          <a:noFill/>
          <a:ln w="127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Равнобедренный треугольник 21"/>
          <p:cNvSpPr/>
          <p:nvPr/>
        </p:nvSpPr>
        <p:spPr>
          <a:xfrm>
            <a:off x="4554427" y="763062"/>
            <a:ext cx="946613" cy="2295718"/>
          </a:xfrm>
          <a:custGeom>
            <a:avLst/>
            <a:gdLst>
              <a:gd name="connsiteX0" fmla="*/ 0 w 583824"/>
              <a:gd name="connsiteY0" fmla="*/ 666622 h 666622"/>
              <a:gd name="connsiteX1" fmla="*/ 291912 w 583824"/>
              <a:gd name="connsiteY1" fmla="*/ 0 h 666622"/>
              <a:gd name="connsiteX2" fmla="*/ 583824 w 583824"/>
              <a:gd name="connsiteY2" fmla="*/ 666622 h 666622"/>
              <a:gd name="connsiteX3" fmla="*/ 0 w 583824"/>
              <a:gd name="connsiteY3" fmla="*/ 666622 h 666622"/>
              <a:gd name="connsiteX0" fmla="*/ 0 w 650357"/>
              <a:gd name="connsiteY0" fmla="*/ 1588337 h 1588337"/>
              <a:gd name="connsiteX1" fmla="*/ 650357 w 650357"/>
              <a:gd name="connsiteY1" fmla="*/ 0 h 1588337"/>
              <a:gd name="connsiteX2" fmla="*/ 583824 w 650357"/>
              <a:gd name="connsiteY2" fmla="*/ 1588337 h 1588337"/>
              <a:gd name="connsiteX3" fmla="*/ 0 w 650357"/>
              <a:gd name="connsiteY3" fmla="*/ 1588337 h 1588337"/>
              <a:gd name="connsiteX0" fmla="*/ 0 w 650357"/>
              <a:gd name="connsiteY0" fmla="*/ 1588337 h 1588337"/>
              <a:gd name="connsiteX1" fmla="*/ 650357 w 650357"/>
              <a:gd name="connsiteY1" fmla="*/ 0 h 1588337"/>
              <a:gd name="connsiteX2" fmla="*/ 635030 w 650357"/>
              <a:gd name="connsiteY2" fmla="*/ 286232 h 1588337"/>
              <a:gd name="connsiteX3" fmla="*/ 0 w 650357"/>
              <a:gd name="connsiteY3" fmla="*/ 1588337 h 1588337"/>
              <a:gd name="connsiteX0" fmla="*/ 0 w 664290"/>
              <a:gd name="connsiteY0" fmla="*/ 1588337 h 1588337"/>
              <a:gd name="connsiteX1" fmla="*/ 650357 w 664290"/>
              <a:gd name="connsiteY1" fmla="*/ 0 h 1588337"/>
              <a:gd name="connsiteX2" fmla="*/ 664290 w 664290"/>
              <a:gd name="connsiteY2" fmla="*/ 271602 h 1588337"/>
              <a:gd name="connsiteX3" fmla="*/ 0 w 664290"/>
              <a:gd name="connsiteY3" fmla="*/ 1588337 h 1588337"/>
              <a:gd name="connsiteX0" fmla="*/ 0 w 672303"/>
              <a:gd name="connsiteY0" fmla="*/ 1595652 h 1595652"/>
              <a:gd name="connsiteX1" fmla="*/ 672303 w 672303"/>
              <a:gd name="connsiteY1" fmla="*/ 0 h 1595652"/>
              <a:gd name="connsiteX2" fmla="*/ 664290 w 672303"/>
              <a:gd name="connsiteY2" fmla="*/ 278917 h 1595652"/>
              <a:gd name="connsiteX3" fmla="*/ 0 w 672303"/>
              <a:gd name="connsiteY3" fmla="*/ 1595652 h 1595652"/>
              <a:gd name="connsiteX0" fmla="*/ 0 w 664290"/>
              <a:gd name="connsiteY0" fmla="*/ 1614702 h 1614702"/>
              <a:gd name="connsiteX1" fmla="*/ 655635 w 664290"/>
              <a:gd name="connsiteY1" fmla="*/ 0 h 1614702"/>
              <a:gd name="connsiteX2" fmla="*/ 664290 w 664290"/>
              <a:gd name="connsiteY2" fmla="*/ 297967 h 1614702"/>
              <a:gd name="connsiteX3" fmla="*/ 0 w 664290"/>
              <a:gd name="connsiteY3" fmla="*/ 1614702 h 161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290" h="1614702">
                <a:moveTo>
                  <a:pt x="0" y="1614702"/>
                </a:moveTo>
                <a:lnTo>
                  <a:pt x="655635" y="0"/>
                </a:lnTo>
                <a:lnTo>
                  <a:pt x="664290" y="297967"/>
                </a:lnTo>
                <a:lnTo>
                  <a:pt x="0" y="1614702"/>
                </a:lnTo>
                <a:close/>
              </a:path>
            </a:pathLst>
          </a:custGeom>
          <a:solidFill>
            <a:srgbClr val="FCF4C7">
              <a:alpha val="20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123" tIns="65061" rIns="130123" bIns="65061" rtlCol="0" anchor="ctr"/>
          <a:lstStyle/>
          <a:p>
            <a:pPr algn="ctr"/>
            <a:endParaRPr lang="ru-RU">
              <a:ln w="3175">
                <a:solidFill>
                  <a:srgbClr val="FCF4C7"/>
                </a:solidFill>
              </a:ln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037659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502" y="212416"/>
            <a:ext cx="10641330" cy="1625071"/>
          </a:xfrm>
        </p:spPr>
        <p:txBody>
          <a:bodyPr/>
          <a:lstStyle/>
          <a:p>
            <a:pPr marL="52051">
              <a:lnSpc>
                <a:spcPct val="150000"/>
              </a:lnSpc>
            </a:pPr>
            <a:r>
              <a:rPr lang="ru-RU" dirty="0" smtClean="0">
                <a:cs typeface="Calibri" pitchFamily="34" charset="0"/>
              </a:rPr>
              <a:t>информация и аналитика</a:t>
            </a:r>
            <a:endParaRPr lang="ru-RU" dirty="0"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92912" y="1387448"/>
            <a:ext cx="8340303" cy="3071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123" tIns="65061" rIns="130123" bIns="65061" rtlCol="0" anchor="ctr"/>
          <a:lstStyle/>
          <a:p>
            <a:r>
              <a:rPr lang="ru-RU" sz="2000" dirty="0">
                <a:solidFill>
                  <a:srgbClr val="FF9900"/>
                </a:solidFill>
                <a:cs typeface="Calibri" pitchFamily="34" charset="0"/>
              </a:rPr>
              <a:t>отчётные материалы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8502" y="1796825"/>
            <a:ext cx="1026114" cy="7166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30123" tIns="65061" rIns="130123" bIns="65061" rtlCol="0" anchor="ctr"/>
          <a:lstStyle/>
          <a:p>
            <a:pPr algn="ctr"/>
            <a:r>
              <a:rPr lang="ru-RU" sz="4000" dirty="0">
                <a:solidFill>
                  <a:srgbClr val="FF9900"/>
                </a:solidFill>
                <a:latin typeface="+mj-lt"/>
              </a:rPr>
              <a:t>Интеграция с  АСМП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2664142" y="1296434"/>
            <a:ext cx="358416" cy="7166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30123" tIns="65061" rIns="130123" bIns="65061" rtlCol="0" anchor="ctr"/>
          <a:lstStyle/>
          <a:p>
            <a:pPr algn="ctr"/>
            <a:r>
              <a:rPr lang="ru-RU" sz="1700" dirty="0">
                <a:solidFill>
                  <a:schemeClr val="tx1"/>
                </a:solidFill>
                <a:latin typeface="+mj-lt"/>
              </a:rPr>
              <a:t>АНАЛИТИКА ↓</a:t>
            </a:r>
          </a:p>
        </p:txBody>
      </p:sp>
      <p:pic>
        <p:nvPicPr>
          <p:cNvPr id="4100" name="Рисунок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clrChange>
              <a:clrFrom>
                <a:srgbClr val="728090"/>
              </a:clrFrom>
              <a:clrTo>
                <a:srgbClr val="72809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72" t="767" r="624" b="19222"/>
          <a:stretch/>
        </p:blipFill>
        <p:spPr bwMode="auto">
          <a:xfrm>
            <a:off x="1400835" y="1793037"/>
            <a:ext cx="9251151" cy="6996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3505881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672" y="178800"/>
            <a:ext cx="10641330" cy="1625071"/>
          </a:xfrm>
        </p:spPr>
        <p:txBody>
          <a:bodyPr/>
          <a:lstStyle/>
          <a:p>
            <a:pPr marL="52051">
              <a:lnSpc>
                <a:spcPct val="150000"/>
              </a:lnSpc>
            </a:pPr>
            <a:r>
              <a:rPr lang="ru-RU" dirty="0">
                <a:cs typeface="Calibri" pitchFamily="34" charset="0"/>
              </a:rPr>
              <a:t>и</a:t>
            </a:r>
            <a:r>
              <a:rPr lang="ru-RU" dirty="0" smtClean="0">
                <a:cs typeface="Calibri" pitchFamily="34" charset="0"/>
              </a:rPr>
              <a:t>нформация и аналитика</a:t>
            </a:r>
            <a:endParaRPr lang="ru-RU" dirty="0"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92912" y="1387448"/>
            <a:ext cx="8340303" cy="3071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123" tIns="65061" rIns="130123" bIns="65061" rtlCol="0" anchor="ctr"/>
          <a:lstStyle/>
          <a:p>
            <a:r>
              <a:rPr lang="ru-RU" sz="2000" dirty="0">
                <a:solidFill>
                  <a:srgbClr val="FF9900"/>
                </a:solidFill>
                <a:cs typeface="Calibri" pitchFamily="34" charset="0"/>
              </a:rPr>
              <a:t>обсуждения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8416" y="1803871"/>
            <a:ext cx="1026114" cy="7166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30123" tIns="65061" rIns="130123" bIns="65061" rtlCol="0" anchor="ctr"/>
          <a:lstStyle/>
          <a:p>
            <a:pPr algn="ctr"/>
            <a:r>
              <a:rPr lang="ru-RU" sz="4000" dirty="0">
                <a:solidFill>
                  <a:srgbClr val="FF9900"/>
                </a:solidFill>
                <a:latin typeface="Franklin Gothic Book"/>
              </a:rPr>
              <a:t>БЛОГИ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2671784" y="1847249"/>
            <a:ext cx="358416" cy="7166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30123" tIns="65061" rIns="130123" bIns="65061" rtlCol="0" anchor="ctr"/>
          <a:lstStyle/>
          <a:p>
            <a:pPr algn="ctr"/>
            <a:r>
              <a:rPr lang="ru-RU" sz="1700" dirty="0" smtClean="0">
                <a:solidFill>
                  <a:srgbClr val="FF9900"/>
                </a:solidFill>
                <a:latin typeface="Franklin Gothic Book"/>
              </a:rPr>
              <a:t>ПОИСК ИНФОРМАЦИИ↓</a:t>
            </a:r>
            <a:endParaRPr lang="ru-RU" sz="1700" dirty="0">
              <a:solidFill>
                <a:srgbClr val="FF9900"/>
              </a:solidFill>
              <a:latin typeface="Franklin Gothic Book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734596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672" y="178800"/>
            <a:ext cx="10641330" cy="1625071"/>
          </a:xfrm>
        </p:spPr>
        <p:txBody>
          <a:bodyPr>
            <a:normAutofit fontScale="90000"/>
          </a:bodyPr>
          <a:lstStyle/>
          <a:p>
            <a:pPr marL="52051">
              <a:lnSpc>
                <a:spcPct val="150000"/>
              </a:lnSpc>
            </a:pPr>
            <a:r>
              <a:rPr lang="ru-RU" dirty="0" smtClean="0">
                <a:cs typeface="Calibri" pitchFamily="34" charset="0"/>
              </a:rPr>
              <a:t>поддержка принятия решений</a:t>
            </a:r>
            <a:endParaRPr lang="ru-RU" dirty="0"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92912" y="1387448"/>
            <a:ext cx="8340303" cy="3071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123" tIns="65061" rIns="130123" bIns="65061" rtlCol="0" anchor="ctr"/>
          <a:lstStyle/>
          <a:p>
            <a:r>
              <a:rPr lang="ru-RU" sz="2000" dirty="0">
                <a:solidFill>
                  <a:srgbClr val="FF9900"/>
                </a:solidFill>
                <a:cs typeface="Calibri" pitchFamily="34" charset="0"/>
              </a:rPr>
              <a:t>р</a:t>
            </a:r>
            <a:r>
              <a:rPr lang="ru-RU" sz="2000" dirty="0" smtClean="0">
                <a:solidFill>
                  <a:srgbClr val="FF9900"/>
                </a:solidFill>
                <a:cs typeface="Calibri" pitchFamily="34" charset="0"/>
              </a:rPr>
              <a:t>абочие группы и результаты обсуждений </a:t>
            </a:r>
            <a:endParaRPr lang="ru-RU" sz="2000" dirty="0">
              <a:solidFill>
                <a:srgbClr val="FF9900"/>
              </a:solidFill>
              <a:cs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8416" y="1803871"/>
            <a:ext cx="1026114" cy="7166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30123" tIns="65061" rIns="130123" bIns="65061" rtlCol="0" anchor="ctr"/>
          <a:lstStyle/>
          <a:p>
            <a:pPr algn="ctr"/>
            <a:r>
              <a:rPr lang="ru-RU" sz="4000" dirty="0" smtClean="0">
                <a:solidFill>
                  <a:srgbClr val="FF9900"/>
                </a:solidFill>
                <a:latin typeface="Franklin Gothic Book"/>
              </a:rPr>
              <a:t>РАБОЧИЕ ГРУППЫ</a:t>
            </a:r>
            <a:endParaRPr lang="ru-RU" sz="4000" dirty="0">
              <a:solidFill>
                <a:srgbClr val="FF9900"/>
              </a:solidFill>
              <a:latin typeface="Franklin Gothic Book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671784" y="1847249"/>
            <a:ext cx="358416" cy="7166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30123" tIns="65061" rIns="130123" bIns="65061" rtlCol="0" anchor="ctr"/>
          <a:lstStyle/>
          <a:p>
            <a:pPr algn="ctr"/>
            <a:r>
              <a:rPr lang="ru-RU" sz="1700" dirty="0" smtClean="0">
                <a:solidFill>
                  <a:srgbClr val="FF9900"/>
                </a:solidFill>
                <a:latin typeface="Franklin Gothic Book"/>
              </a:rPr>
              <a:t>ПОДДЕРЖКА ПРИНЯТИЯ РЕШЕНИЙ↓</a:t>
            </a:r>
            <a:endParaRPr lang="ru-RU" sz="1700" dirty="0">
              <a:solidFill>
                <a:srgbClr val="FF9900"/>
              </a:solidFill>
              <a:latin typeface="Franklin Gothic Book"/>
            </a:endParaRPr>
          </a:p>
        </p:txBody>
      </p:sp>
      <p:pic>
        <p:nvPicPr>
          <p:cNvPr id="1026" name="Рисунок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clrChange>
              <a:clrFrom>
                <a:srgbClr val="728090"/>
              </a:clrFrom>
              <a:clrTo>
                <a:srgbClr val="72809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612" b="6766"/>
          <a:stretch/>
        </p:blipFill>
        <p:spPr bwMode="auto">
          <a:xfrm>
            <a:off x="1464660" y="1926652"/>
            <a:ext cx="9276128" cy="7823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Рисунок 4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728090"/>
              </a:clrFrom>
              <a:clrTo>
                <a:srgbClr val="72809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483" b="6911"/>
          <a:stretch/>
        </p:blipFill>
        <p:spPr bwMode="auto">
          <a:xfrm>
            <a:off x="1454637" y="1938880"/>
            <a:ext cx="9288439" cy="7811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Рисунок 6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728090"/>
              </a:clrFrom>
              <a:clrTo>
                <a:srgbClr val="72809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682" b="10662"/>
          <a:stretch/>
        </p:blipFill>
        <p:spPr bwMode="auto">
          <a:xfrm>
            <a:off x="1433596" y="1940300"/>
            <a:ext cx="9334487" cy="7769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330401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672" y="178800"/>
            <a:ext cx="10641330" cy="1625071"/>
          </a:xfrm>
        </p:spPr>
        <p:txBody>
          <a:bodyPr>
            <a:normAutofit/>
          </a:bodyPr>
          <a:lstStyle/>
          <a:p>
            <a:pPr marL="52051">
              <a:lnSpc>
                <a:spcPct val="150000"/>
              </a:lnSpc>
            </a:pPr>
            <a:r>
              <a:rPr lang="ru-RU" dirty="0">
                <a:cs typeface="Calibri" pitchFamily="34" charset="0"/>
              </a:rPr>
              <a:t>э</a:t>
            </a:r>
            <a:r>
              <a:rPr lang="ru-RU" dirty="0" smtClean="0">
                <a:cs typeface="Calibri" pitchFamily="34" charset="0"/>
              </a:rPr>
              <a:t>кспертная система</a:t>
            </a:r>
            <a:endParaRPr lang="ru-RU" dirty="0"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92912" y="1387448"/>
            <a:ext cx="8340303" cy="3071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123" tIns="65061" rIns="130123" bIns="65061" rtlCol="0" anchor="ctr"/>
          <a:lstStyle/>
          <a:p>
            <a:r>
              <a:rPr lang="ru-RU" sz="2000" dirty="0" smtClean="0">
                <a:solidFill>
                  <a:srgbClr val="FF9900"/>
                </a:solidFill>
                <a:cs typeface="Calibri" pitchFamily="34" charset="0"/>
              </a:rPr>
              <a:t>Профили экспертов, приглашения в систему</a:t>
            </a:r>
            <a:endParaRPr lang="ru-RU" sz="2000" dirty="0">
              <a:solidFill>
                <a:srgbClr val="FF9900"/>
              </a:solidFill>
              <a:cs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8416" y="1803871"/>
            <a:ext cx="1026114" cy="7166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30123" tIns="65061" rIns="130123" bIns="65061" rtlCol="0" anchor="ctr"/>
          <a:lstStyle/>
          <a:p>
            <a:pPr algn="ctr"/>
            <a:r>
              <a:rPr lang="ru-RU" sz="4000" dirty="0" smtClean="0">
                <a:solidFill>
                  <a:srgbClr val="FF9900"/>
                </a:solidFill>
                <a:latin typeface="Franklin Gothic Book"/>
              </a:rPr>
              <a:t>ПРОФИЛИ ЭКСПЕРТОВ</a:t>
            </a:r>
            <a:endParaRPr lang="ru-RU" sz="4000" dirty="0">
              <a:solidFill>
                <a:srgbClr val="FF9900"/>
              </a:solidFill>
              <a:latin typeface="Franklin Gothic Book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671784" y="1847249"/>
            <a:ext cx="358416" cy="7166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30123" tIns="65061" rIns="130123" bIns="65061" rtlCol="0" anchor="ctr"/>
          <a:lstStyle/>
          <a:p>
            <a:pPr algn="ctr"/>
            <a:r>
              <a:rPr lang="ru-RU" sz="1700" dirty="0" smtClean="0">
                <a:solidFill>
                  <a:srgbClr val="FF9900"/>
                </a:solidFill>
                <a:latin typeface="Franklin Gothic Book"/>
              </a:rPr>
              <a:t>ПОДДЕРЖКА ПРИНЯТИЯ РЕШЕНИЙ↓</a:t>
            </a:r>
            <a:endParaRPr lang="ru-RU" sz="1700" dirty="0">
              <a:solidFill>
                <a:srgbClr val="FF9900"/>
              </a:solidFill>
              <a:latin typeface="Franklin Gothic Book"/>
            </a:endParaRPr>
          </a:p>
        </p:txBody>
      </p:sp>
      <p:pic>
        <p:nvPicPr>
          <p:cNvPr id="2050" name="Рисунок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728090"/>
              </a:clrFrom>
              <a:clrTo>
                <a:srgbClr val="72809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539" b="10818"/>
          <a:stretch/>
        </p:blipFill>
        <p:spPr bwMode="auto">
          <a:xfrm>
            <a:off x="1419947" y="1967595"/>
            <a:ext cx="9348136" cy="7755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997875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Техническая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947</TotalTime>
  <Words>114</Words>
  <Application>Microsoft Office PowerPoint</Application>
  <PresentationFormat>Произвольный</PresentationFormat>
  <Paragraphs>38</Paragraphs>
  <Slides>9</Slides>
  <Notes>2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Техническая</vt:lpstr>
      <vt:lpstr>Экспертная система - задачи и функции. Обзорная экскурсия.</vt:lpstr>
      <vt:lpstr>Краткое содержание</vt:lpstr>
      <vt:lpstr>информация и аналитика</vt:lpstr>
      <vt:lpstr>информация и аналитика</vt:lpstr>
      <vt:lpstr>информация и аналитика</vt:lpstr>
      <vt:lpstr>информация и аналитика</vt:lpstr>
      <vt:lpstr>информация и аналитика</vt:lpstr>
      <vt:lpstr>поддержка принятия решений</vt:lpstr>
      <vt:lpstr>экспертная система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информационно-аналитической системы управления и поддержки  процессов принятия решений на основе сетевого взаимодействия экспертов сферы образования</dc:title>
  <dc:creator>amalitsky</dc:creator>
  <cp:lastModifiedBy>sograd</cp:lastModifiedBy>
  <cp:revision>38</cp:revision>
  <dcterms:created xsi:type="dcterms:W3CDTF">2010-10-25T06:00:16Z</dcterms:created>
  <dcterms:modified xsi:type="dcterms:W3CDTF">2010-11-25T11:40:44Z</dcterms:modified>
</cp:coreProperties>
</file>